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89" r:id="rId3"/>
    <p:sldId id="261" r:id="rId4"/>
    <p:sldId id="287" r:id="rId5"/>
    <p:sldId id="258" r:id="rId6"/>
    <p:sldId id="292" r:id="rId7"/>
    <p:sldId id="293" r:id="rId8"/>
    <p:sldId id="264" r:id="rId9"/>
    <p:sldId id="266" r:id="rId10"/>
    <p:sldId id="268" r:id="rId11"/>
    <p:sldId id="290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81" r:id="rId20"/>
    <p:sldId id="282" r:id="rId21"/>
    <p:sldId id="294" r:id="rId22"/>
    <p:sldId id="283" r:id="rId23"/>
    <p:sldId id="284" r:id="rId24"/>
    <p:sldId id="285" r:id="rId25"/>
    <p:sldId id="28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9AD85-7F6E-4103-9908-18E45C467F74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0530C-63B5-496B-9646-3BFA817072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Nadezhda\Desktop\&#1088;&#1077;&#1089;&#1087;&#1091;&#1073;&#1083;&#1080;&#1082;&#1072;\&#1050;&#1072;&#1079;&#1072;&#1085;&#1100;%20&#1091;&#1095;&#1080;&#1090;&#1077;&#1083;&#1100;%20&#1075;&#1086;&#1076;&#1072;\3%20&#1089;&#1086;&#1089;&#1090;&#1086;&#1103;&#1085;&#1080;&#1103;.wmv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9600" b="1" dirty="0" smtClean="0"/>
              <a:t>         H</a:t>
            </a:r>
            <a:r>
              <a:rPr lang="en-US" sz="3900" b="1" dirty="0" smtClean="0"/>
              <a:t>2</a:t>
            </a:r>
            <a:r>
              <a:rPr lang="en-US" sz="9600" b="1" dirty="0" smtClean="0"/>
              <a:t>O                O</a:t>
            </a:r>
            <a:r>
              <a:rPr lang="en-US" sz="3900" b="1" dirty="0" smtClean="0"/>
              <a:t>2</a:t>
            </a:r>
            <a:r>
              <a:rPr lang="en-US" sz="9600" b="1" dirty="0" smtClean="0"/>
              <a:t>          </a:t>
            </a:r>
          </a:p>
          <a:p>
            <a:pPr>
              <a:buNone/>
            </a:pPr>
            <a:r>
              <a:rPr lang="en-US" sz="9600" b="1" dirty="0"/>
              <a:t> </a:t>
            </a:r>
            <a:r>
              <a:rPr lang="en-US" sz="9600" b="1" dirty="0" smtClean="0"/>
              <a:t>        </a:t>
            </a:r>
          </a:p>
          <a:p>
            <a:pPr>
              <a:buNone/>
            </a:pPr>
            <a:r>
              <a:rPr lang="en-US" sz="9600" b="1" dirty="0"/>
              <a:t> </a:t>
            </a:r>
            <a:r>
              <a:rPr lang="en-US" sz="9600" b="1" dirty="0" smtClean="0"/>
              <a:t>           </a:t>
            </a:r>
            <a:r>
              <a:rPr lang="en-US" sz="9600" b="1" dirty="0" err="1" smtClean="0"/>
              <a:t>NaCL</a:t>
            </a:r>
            <a:r>
              <a:rPr lang="en-US" sz="9600" b="1" dirty="0" smtClean="0"/>
              <a:t>   </a:t>
            </a:r>
          </a:p>
          <a:p>
            <a:pPr>
              <a:buNone/>
            </a:pPr>
            <a:r>
              <a:rPr lang="en-US" sz="9600" b="1" dirty="0" smtClean="0"/>
              <a:t> </a:t>
            </a:r>
            <a:endParaRPr lang="en-US" sz="9600" b="1" dirty="0"/>
          </a:p>
          <a:p>
            <a:pPr>
              <a:buNone/>
            </a:pPr>
            <a:r>
              <a:rPr lang="en-US" sz="9600" b="1" dirty="0" smtClean="0"/>
              <a:t>             SiO</a:t>
            </a:r>
            <a:r>
              <a:rPr lang="en-US" sz="3900" b="1" dirty="0" smtClean="0"/>
              <a:t>2</a:t>
            </a:r>
            <a:r>
              <a:rPr lang="en-US" sz="9600" b="1" dirty="0" smtClean="0"/>
              <a:t>   Fe     </a:t>
            </a:r>
          </a:p>
          <a:p>
            <a:pPr>
              <a:buNone/>
            </a:pPr>
            <a:endParaRPr lang="ru-RU" sz="9600" b="1" dirty="0"/>
          </a:p>
        </p:txBody>
      </p:sp>
      <p:pic>
        <p:nvPicPr>
          <p:cNvPr id="8" name="Picture 13" descr="87904c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293096"/>
            <a:ext cx="2232247" cy="2154262"/>
          </a:xfrm>
          <a:prstGeom prst="rect">
            <a:avLst/>
          </a:prstGeom>
          <a:noFill/>
        </p:spPr>
      </p:pic>
      <p:pic>
        <p:nvPicPr>
          <p:cNvPr id="9" name="Picture 14" descr="oxigen_ws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48680"/>
            <a:ext cx="2592387" cy="1811586"/>
          </a:xfrm>
          <a:prstGeom prst="rect">
            <a:avLst/>
          </a:prstGeom>
          <a:noFill/>
        </p:spPr>
      </p:pic>
      <p:pic>
        <p:nvPicPr>
          <p:cNvPr id="10" name="Picture 69" descr="12851526674V94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924944"/>
            <a:ext cx="2304256" cy="21304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6" name="Picture 2" descr="C:\Users\Nadezhda\Desktop\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2656"/>
            <a:ext cx="2088232" cy="1872208"/>
          </a:xfrm>
          <a:prstGeom prst="rect">
            <a:avLst/>
          </a:prstGeom>
          <a:noFill/>
        </p:spPr>
      </p:pic>
      <p:pic>
        <p:nvPicPr>
          <p:cNvPr id="1027" name="Picture 3" descr="C:\Users\Nadezhda\Desktop\сол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2348880"/>
            <a:ext cx="2160241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50825" y="2780928"/>
            <a:ext cx="864235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3200" b="1" dirty="0" smtClean="0"/>
              <a:t>Кристалл- </a:t>
            </a:r>
            <a:r>
              <a:rPr lang="ru-RU" sz="3200" dirty="0" smtClean="0"/>
              <a:t>геометрически правильная форма вещества в твёрдом состоянии</a:t>
            </a:r>
          </a:p>
          <a:p>
            <a:pPr algn="just">
              <a:spcBef>
                <a:spcPts val="600"/>
              </a:spcBef>
            </a:pPr>
            <a:r>
              <a:rPr lang="ru-RU" sz="3200" b="1" dirty="0" smtClean="0"/>
              <a:t>Кристаллическая решётка</a:t>
            </a:r>
            <a:r>
              <a:rPr lang="ru-RU" sz="3200" dirty="0" smtClean="0"/>
              <a:t> представляет собой упорядоченное расположение частиц в пространстве. </a:t>
            </a:r>
          </a:p>
          <a:p>
            <a:pPr algn="just">
              <a:spcBef>
                <a:spcPts val="600"/>
              </a:spcBef>
            </a:pPr>
            <a:r>
              <a:rPr lang="ru-RU" sz="3200" dirty="0" smtClean="0"/>
              <a:t>Точки, в которых размещены </a:t>
            </a:r>
            <a:r>
              <a:rPr lang="ru-RU" sz="3200" dirty="0"/>
              <a:t>частицы – </a:t>
            </a:r>
            <a:r>
              <a:rPr lang="ru-RU" sz="3200" b="1" dirty="0"/>
              <a:t>узлы кристаллической решётки.</a:t>
            </a:r>
          </a:p>
        </p:txBody>
      </p:sp>
      <p:pic>
        <p:nvPicPr>
          <p:cNvPr id="36869" name="Picture 5" descr="krreshnac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16632"/>
            <a:ext cx="3383706" cy="2736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323850" y="476672"/>
            <a:ext cx="8362950" cy="33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6000" b="1" dirty="0">
                <a:solidFill>
                  <a:schemeClr val="tx2"/>
                </a:solidFill>
                <a:latin typeface="Garamond" pitchFamily="18" charset="0"/>
              </a:rPr>
              <a:t>Кристаллические</a:t>
            </a:r>
            <a:r>
              <a:rPr lang="ru-RU" sz="6000" dirty="0">
                <a:solidFill>
                  <a:schemeClr val="tx2"/>
                </a:solidFill>
                <a:latin typeface="Garamond" pitchFamily="18" charset="0"/>
              </a:rPr>
              <a:t> </a:t>
            </a:r>
            <a:r>
              <a:rPr lang="ru-RU" sz="6000" b="1" dirty="0">
                <a:solidFill>
                  <a:schemeClr val="tx2"/>
                </a:solidFill>
                <a:latin typeface="Garamond" pitchFamily="18" charset="0"/>
              </a:rPr>
              <a:t>решетки</a:t>
            </a:r>
          </a:p>
        </p:txBody>
      </p:sp>
      <p:sp>
        <p:nvSpPr>
          <p:cNvPr id="73733" name="Line 5"/>
          <p:cNvSpPr>
            <a:spLocks noChangeShapeType="1"/>
          </p:cNvSpPr>
          <p:nvPr/>
        </p:nvSpPr>
        <p:spPr bwMode="auto">
          <a:xfrm flipH="1">
            <a:off x="1907704" y="2132857"/>
            <a:ext cx="648072" cy="136815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4" name="Line 6"/>
          <p:cNvSpPr>
            <a:spLocks noChangeShapeType="1"/>
          </p:cNvSpPr>
          <p:nvPr/>
        </p:nvSpPr>
        <p:spPr bwMode="auto">
          <a:xfrm flipH="1">
            <a:off x="3132137" y="2564904"/>
            <a:ext cx="143718" cy="259288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5" name="Line 7"/>
          <p:cNvSpPr>
            <a:spLocks noChangeShapeType="1"/>
          </p:cNvSpPr>
          <p:nvPr/>
        </p:nvSpPr>
        <p:spPr bwMode="auto">
          <a:xfrm>
            <a:off x="5220073" y="2276873"/>
            <a:ext cx="72008" cy="158417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>
            <a:off x="6156176" y="2420888"/>
            <a:ext cx="1081237" cy="2736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323850" y="3429000"/>
            <a:ext cx="22320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Ионные</a:t>
            </a:r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3851920" y="3933056"/>
            <a:ext cx="2736205" cy="1151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Атомные</a:t>
            </a:r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467544" y="5229225"/>
            <a:ext cx="4321944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Молекулярные</a:t>
            </a:r>
          </a:p>
        </p:txBody>
      </p:sp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4716017" y="5229225"/>
            <a:ext cx="4250184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Металлические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48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ИОННАЯ РЕШЁТКА</a:t>
            </a:r>
          </a:p>
        </p:txBody>
      </p:sp>
      <p:pic>
        <p:nvPicPr>
          <p:cNvPr id="40966" name="Picture 6" descr="000004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836613"/>
            <a:ext cx="3810000" cy="2857500"/>
          </a:xfrm>
          <a:prstGeom prst="rect">
            <a:avLst/>
          </a:prstGeom>
          <a:noFill/>
        </p:spPr>
      </p:pic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3995738" y="1412875"/>
            <a:ext cx="4897437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600" b="1"/>
              <a:t>Ионной</a:t>
            </a:r>
            <a:r>
              <a:rPr lang="ru-RU" sz="2600"/>
              <a:t> называется решётка, в узлах которой расположены ионы, соединённые между собой ионной связью.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2266950" y="4149725"/>
            <a:ext cx="8713788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dirty="0"/>
              <a:t>Физические свойства ионных кристаллов:</a:t>
            </a:r>
          </a:p>
          <a:p>
            <a:endParaRPr lang="ru-RU" sz="1400" b="1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sym typeface="Wingdings" pitchFamily="2" charset="2"/>
              </a:rPr>
              <a:t> Большая твёрдость</a:t>
            </a:r>
          </a:p>
          <a:p>
            <a:r>
              <a:rPr lang="ru-RU" dirty="0">
                <a:sym typeface="Wingdings" pitchFamily="2" charset="2"/>
              </a:rPr>
              <a:t> Малая летучесть</a:t>
            </a:r>
          </a:p>
          <a:p>
            <a:r>
              <a:rPr lang="ru-RU" dirty="0">
                <a:sym typeface="Wingdings" pitchFamily="2" charset="2"/>
              </a:rPr>
              <a:t> Хорошая растворимость в воде</a:t>
            </a:r>
          </a:p>
          <a:p>
            <a:r>
              <a:rPr lang="ru-RU" dirty="0">
                <a:sym typeface="Wingdings" pitchFamily="2" charset="2"/>
              </a:rPr>
              <a:t> Высокая температура плавления</a:t>
            </a:r>
          </a:p>
        </p:txBody>
      </p:sp>
      <p:pic>
        <p:nvPicPr>
          <p:cNvPr id="40970" name="Picture 10" descr="1352460506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" y="4083050"/>
            <a:ext cx="2154238" cy="21542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/>
      <p:bldP spid="409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827088" y="188913"/>
            <a:ext cx="748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ИОННАЯ РЕШЁТКА</a:t>
            </a:r>
          </a:p>
        </p:txBody>
      </p:sp>
      <p:pic>
        <p:nvPicPr>
          <p:cNvPr id="43013" name="Picture 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981075"/>
            <a:ext cx="2652713" cy="3168650"/>
          </a:xfrm>
          <a:prstGeom prst="rect">
            <a:avLst/>
          </a:prstGeom>
          <a:noFill/>
        </p:spPr>
      </p:pic>
      <p:pic>
        <p:nvPicPr>
          <p:cNvPr id="43014" name="Picture 6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981075"/>
            <a:ext cx="5761037" cy="3152775"/>
          </a:xfrm>
          <a:prstGeom prst="rect">
            <a:avLst/>
          </a:prstGeom>
          <a:noFill/>
        </p:spPr>
      </p:pic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23850" y="4508500"/>
            <a:ext cx="8569325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Примеры веществ:</a:t>
            </a:r>
            <a:r>
              <a:rPr lang="ru-RU"/>
              <a:t> </a:t>
            </a:r>
          </a:p>
          <a:p>
            <a:endParaRPr lang="ru-RU" sz="1200"/>
          </a:p>
          <a:p>
            <a:pPr>
              <a:buFontTx/>
              <a:buChar char="-"/>
            </a:pPr>
            <a:r>
              <a:rPr lang="ru-RU"/>
              <a:t> большинство солей</a:t>
            </a:r>
          </a:p>
          <a:p>
            <a:pPr>
              <a:buFontTx/>
              <a:buChar char="-"/>
            </a:pPr>
            <a:r>
              <a:rPr lang="ru-RU"/>
              <a:t> щёлочи</a:t>
            </a:r>
          </a:p>
          <a:p>
            <a:pPr>
              <a:buFontTx/>
              <a:buChar char="-"/>
            </a:pPr>
            <a:r>
              <a:rPr lang="ru-RU"/>
              <a:t> оксиды и гидриды щелочных металлов</a:t>
            </a:r>
          </a:p>
        </p:txBody>
      </p:sp>
      <p:sp>
        <p:nvSpPr>
          <p:cNvPr id="43016" name="Text Box 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956550" y="6381750"/>
            <a:ext cx="10080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i="1"/>
              <a:t>Оглавление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827088" y="188913"/>
            <a:ext cx="748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АТОМНАЯ РЕШЁТКА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995738" y="1412875"/>
            <a:ext cx="4897437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600" b="1"/>
              <a:t>Атомной</a:t>
            </a:r>
            <a:r>
              <a:rPr lang="ru-RU" sz="2600"/>
              <a:t> называется решётка, в узлах которой расположены атомы, соединённые между собой ковалентными связями.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266950" y="4149725"/>
            <a:ext cx="8713788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Физические свойства атомных кристаллов:</a:t>
            </a:r>
          </a:p>
          <a:p>
            <a:endParaRPr lang="ru-RU" sz="1400" b="1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>
                <a:sym typeface="Wingdings" pitchFamily="2" charset="2"/>
              </a:rPr>
              <a:t> Очень высокая твёрдость</a:t>
            </a:r>
          </a:p>
          <a:p>
            <a:r>
              <a:rPr lang="ru-RU">
                <a:sym typeface="Wingdings" pitchFamily="2" charset="2"/>
              </a:rPr>
              <a:t> Нелетучесть</a:t>
            </a:r>
          </a:p>
          <a:p>
            <a:r>
              <a:rPr lang="ru-RU">
                <a:sym typeface="Wingdings" pitchFamily="2" charset="2"/>
              </a:rPr>
              <a:t> Нерастворимость в воде</a:t>
            </a:r>
          </a:p>
          <a:p>
            <a:r>
              <a:rPr lang="ru-RU">
                <a:sym typeface="Wingdings" pitchFamily="2" charset="2"/>
              </a:rPr>
              <a:t> Очень высокая температура плавления</a:t>
            </a:r>
          </a:p>
        </p:txBody>
      </p:sp>
      <p:pic>
        <p:nvPicPr>
          <p:cNvPr id="44039" name="Picture 7" descr="Image2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908050"/>
            <a:ext cx="3609975" cy="3028950"/>
          </a:xfrm>
          <a:prstGeom prst="rect">
            <a:avLst/>
          </a:prstGeom>
          <a:noFill/>
        </p:spPr>
      </p:pic>
      <p:pic>
        <p:nvPicPr>
          <p:cNvPr id="44040" name="Picture 8" descr="5856215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4437063"/>
            <a:ext cx="1944688" cy="16557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827088" y="188913"/>
            <a:ext cx="748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АТОМНАЯ РЕШЁТКА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971550" y="5084763"/>
            <a:ext cx="8569325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Примеры веществ:</a:t>
            </a:r>
            <a:r>
              <a:rPr lang="ru-RU"/>
              <a:t> </a:t>
            </a:r>
          </a:p>
          <a:p>
            <a:endParaRPr lang="ru-RU" sz="1200"/>
          </a:p>
          <a:p>
            <a:pPr>
              <a:buFontTx/>
              <a:buChar char="-"/>
            </a:pPr>
            <a:r>
              <a:rPr lang="ru-RU"/>
              <a:t> алмаз, графит, кварц, кремний</a:t>
            </a:r>
          </a:p>
        </p:txBody>
      </p:sp>
      <p:pic>
        <p:nvPicPr>
          <p:cNvPr id="46087" name="Picture 7" descr="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9488" y="981075"/>
            <a:ext cx="3160712" cy="3382963"/>
          </a:xfrm>
          <a:prstGeom prst="rect">
            <a:avLst/>
          </a:prstGeom>
          <a:noFill/>
        </p:spPr>
      </p:pic>
      <p:pic>
        <p:nvPicPr>
          <p:cNvPr id="46088" name="Picture 8" descr="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1575" y="981075"/>
            <a:ext cx="2974975" cy="3382963"/>
          </a:xfrm>
          <a:prstGeom prst="rect">
            <a:avLst/>
          </a:prstGeom>
          <a:noFill/>
        </p:spPr>
      </p:pic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971550" y="4292600"/>
            <a:ext cx="6913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i="1"/>
              <a:t>алмаз                                        графит</a:t>
            </a:r>
          </a:p>
        </p:txBody>
      </p:sp>
      <p:sp>
        <p:nvSpPr>
          <p:cNvPr id="46090" name="Text Box 10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956550" y="6381750"/>
            <a:ext cx="10080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i="1"/>
              <a:t>Оглавление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827088" y="188913"/>
            <a:ext cx="748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МОЛЕКУЛЯРНАЯ РЕШЁТКА</a:t>
            </a: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419475" y="908050"/>
            <a:ext cx="54737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600" b="1"/>
              <a:t>Молекулярной</a:t>
            </a:r>
            <a:r>
              <a:rPr lang="ru-RU" sz="2600"/>
              <a:t> называется решётка, в узлах которой расположены молекулы (полярные или неполярные).</a:t>
            </a:r>
          </a:p>
          <a:p>
            <a:pPr algn="just">
              <a:spcBef>
                <a:spcPct val="50000"/>
              </a:spcBef>
            </a:pPr>
            <a:endParaRPr lang="ru-RU" sz="1200" b="1" u="sng"/>
          </a:p>
          <a:p>
            <a:pPr algn="just">
              <a:spcBef>
                <a:spcPct val="50000"/>
              </a:spcBef>
            </a:pPr>
            <a:r>
              <a:rPr lang="ru-RU" b="1" u="sng"/>
              <a:t>Примеры веществ:</a:t>
            </a:r>
            <a:r>
              <a:rPr lang="ru-RU" u="sng"/>
              <a:t> газы, йод, сахароза, вода, сера, кислоты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430213" y="4149725"/>
            <a:ext cx="871378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 dirty="0"/>
              <a:t>Физические свойства молекулярных кристаллов:</a:t>
            </a:r>
          </a:p>
          <a:p>
            <a:endParaRPr lang="ru-RU" sz="1400" b="1" dirty="0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 sz="2300" dirty="0">
                <a:sym typeface="Wingdings" pitchFamily="2" charset="2"/>
              </a:rPr>
              <a:t> Хрупкость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>
                <a:sym typeface="Wingdings" pitchFamily="2" charset="2"/>
              </a:rPr>
              <a:t> Летучесть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>
                <a:sym typeface="Wingdings" pitchFamily="2" charset="2"/>
              </a:rPr>
              <a:t> Нерастворимость в воде, если в узлах неполярные молекулы. 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>
                <a:sym typeface="Wingdings" pitchFamily="2" charset="2"/>
              </a:rPr>
              <a:t> Растворимость в воде, если в узлах полярные молекулы.</a:t>
            </a:r>
          </a:p>
          <a:p>
            <a:pPr>
              <a:buFont typeface="Wingdings" pitchFamily="2" charset="2"/>
              <a:buChar char="ü"/>
            </a:pPr>
            <a:r>
              <a:rPr lang="ru-RU" sz="2300" dirty="0">
                <a:sym typeface="Wingdings" pitchFamily="2" charset="2"/>
              </a:rPr>
              <a:t> Низкая</a:t>
            </a:r>
            <a:r>
              <a:rPr lang="ru-RU" dirty="0">
                <a:sym typeface="Wingdings" pitchFamily="2" charset="2"/>
              </a:rPr>
              <a:t> </a:t>
            </a:r>
            <a:r>
              <a:rPr lang="ru-RU" sz="2400" dirty="0">
                <a:sym typeface="Wingdings" pitchFamily="2" charset="2"/>
              </a:rPr>
              <a:t>температура плавления</a:t>
            </a:r>
          </a:p>
        </p:txBody>
      </p:sp>
      <p:pic>
        <p:nvPicPr>
          <p:cNvPr id="47111" name="Picture 7" descr="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50" y="765175"/>
            <a:ext cx="2795588" cy="33131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/>
      <p:bldP spid="471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827088" y="188913"/>
            <a:ext cx="74882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МЕТАЛЛИЧЕСКАЯ РЕШЁТКА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3995738" y="1125538"/>
            <a:ext cx="4897437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600" b="1"/>
              <a:t>Металлической</a:t>
            </a:r>
            <a:r>
              <a:rPr lang="ru-RU" sz="2600"/>
              <a:t> называется решётка, в узлах которой расположены катионы металла и атомы, между которыми свободно перемещаются электроны.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50825" y="4005263"/>
            <a:ext cx="8713788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Общие физические свойства металлов:</a:t>
            </a:r>
          </a:p>
          <a:p>
            <a:endParaRPr lang="ru-RU" sz="1400" b="1">
              <a:sym typeface="Wingdings" pitchFamily="2" charset="2"/>
            </a:endParaRPr>
          </a:p>
          <a:p>
            <a:pPr>
              <a:buFont typeface="Wingdings" pitchFamily="2" charset="2"/>
              <a:buChar char="ü"/>
            </a:pPr>
            <a:r>
              <a:rPr lang="ru-RU">
                <a:sym typeface="Wingdings" pitchFamily="2" charset="2"/>
              </a:rPr>
              <a:t> Твёрдое агрегатное состояние (кроме ртути)</a:t>
            </a:r>
          </a:p>
          <a:p>
            <a:r>
              <a:rPr lang="ru-RU">
                <a:sym typeface="Wingdings" pitchFamily="2" charset="2"/>
              </a:rPr>
              <a:t> Металлический блеск</a:t>
            </a:r>
          </a:p>
          <a:p>
            <a:r>
              <a:rPr lang="ru-RU">
                <a:sym typeface="Wingdings" pitchFamily="2" charset="2"/>
              </a:rPr>
              <a:t> Ковкость и пластичность</a:t>
            </a:r>
          </a:p>
          <a:p>
            <a:r>
              <a:rPr lang="ru-RU">
                <a:sym typeface="Wingdings" pitchFamily="2" charset="2"/>
              </a:rPr>
              <a:t> Электро и теплопроводность</a:t>
            </a:r>
          </a:p>
        </p:txBody>
      </p:sp>
      <p:pic>
        <p:nvPicPr>
          <p:cNvPr id="48137" name="Picture 9" descr="ind01_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836613"/>
            <a:ext cx="3600450" cy="28860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0" y="188639"/>
          <a:ext cx="8784980" cy="5688632"/>
        </p:xfrm>
        <a:graphic>
          <a:graphicData uri="http://schemas.openxmlformats.org/drawingml/2006/table">
            <a:tbl>
              <a:tblPr/>
              <a:tblGrid>
                <a:gridCol w="1756996"/>
                <a:gridCol w="1756996"/>
                <a:gridCol w="1756996"/>
                <a:gridCol w="1569774"/>
                <a:gridCol w="1944218"/>
              </a:tblGrid>
              <a:tr h="2423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Тип решётки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Вид частиц в узлах решётки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Вид связи между частицами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Примеры веществ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Наиболее характерные физические свойства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16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16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16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16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3" name="Text Box 10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827584" y="6165304"/>
            <a:ext cx="81370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i="1" dirty="0" smtClean="0"/>
              <a:t>Учебник </a:t>
            </a:r>
            <a:r>
              <a:rPr lang="ru-RU" sz="2000" b="1" i="1" dirty="0" err="1" smtClean="0"/>
              <a:t>стр</a:t>
            </a:r>
            <a:r>
              <a:rPr lang="ru-RU" sz="2000" b="1" i="1" dirty="0" smtClean="0"/>
              <a:t> 146-148 и описание типа кристаллической решётки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1" y="332659"/>
          <a:ext cx="7992890" cy="6123418"/>
        </p:xfrm>
        <a:graphic>
          <a:graphicData uri="http://schemas.openxmlformats.org/drawingml/2006/table">
            <a:tbl>
              <a:tblPr/>
              <a:tblGrid>
                <a:gridCol w="1598578"/>
                <a:gridCol w="1497767"/>
                <a:gridCol w="1584176"/>
                <a:gridCol w="1584176"/>
                <a:gridCol w="1728193"/>
              </a:tblGrid>
              <a:tr h="8290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Тип решётки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Вид частиц в узлах решётки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Вид связи между частицами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Примеры веществ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Наиболее характерные физические свойства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170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Ионная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Ионы (катионы и анионы)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Ионная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Соли , оксиды и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гидроксиды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типичных металлов , галогениды (IА и IIА групп)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Тугоплавкие , нелетучие , твёрдые , многие растворимы в воде и проводят </a:t>
                      </a:r>
                      <a:r>
                        <a:rPr lang="ru-RU" sz="12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эл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 ток в растворе и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расплаве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08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Атомная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Атомы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Ковалентная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Алмаз , графит , кремний , бор , кварц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Очень твёрдые и прочные ,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туго-плавкие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, нелетучие , нерастворимы в воде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531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Молекулярная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Молекулы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Между молекулами слабые силы межмолекулярного притяжения, а внутри молекул – прочная ковалентная связь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При обычных условиях – газы, жидкости с низкими температурами плавления (H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O, CO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, NH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, H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S, CH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, O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, N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, P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, S</a:t>
                      </a:r>
                      <a:r>
                        <a:rPr lang="ru-RU" sz="900" b="1" baseline="-25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, этанол, нафталин , сахароза)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Легкоплавкие, летучие, в твёрдом виде хрупкие, способны к возгонке , имеют малую твёрдость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989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Металлическая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Положительно заряженные ионы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,атомы металла и обобществлённые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электроны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Металлическая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Металлы и сплавы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Ковкие , пластичные , тягучие ,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электро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- и теплопроводные , имеют металлический блеск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состояния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28596" y="357166"/>
            <a:ext cx="8364593" cy="6273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1398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/>
              <a:t>ПОЛОЖЕНИЕ ЭЛЕМЕНТОВ В ПЕРИОДИЧЕСКОЙ СИСТЕМЕ Д.И. МЕНДЕЛЕЕВА И ТИПЫ КРИСТАЛЛИЧЕСКИХ РЕШЕТОК ПРОСТЫХ ВЕЩЕСТВ</a:t>
            </a:r>
          </a:p>
        </p:txBody>
      </p:sp>
      <p:pic>
        <p:nvPicPr>
          <p:cNvPr id="81925" name="Picture 5" descr="Изображение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313"/>
            <a:ext cx="7920880" cy="5081587"/>
          </a:xfrm>
          <a:prstGeom prst="rect">
            <a:avLst/>
          </a:prstGeom>
          <a:noFill/>
          <a:ln w="9525" algn="ctr">
            <a:solidFill>
              <a:srgbClr val="CC99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9600" b="1" dirty="0" smtClean="0"/>
              <a:t>         </a:t>
            </a:r>
            <a:r>
              <a:rPr lang="ru-RU" sz="9600" b="1" dirty="0" smtClean="0"/>
              <a:t> </a:t>
            </a:r>
            <a:r>
              <a:rPr lang="en-US" sz="9600" b="1" dirty="0" smtClean="0"/>
              <a:t>H</a:t>
            </a:r>
            <a:r>
              <a:rPr lang="en-US" sz="3900" b="1" dirty="0" smtClean="0"/>
              <a:t>2</a:t>
            </a:r>
            <a:r>
              <a:rPr lang="en-US" sz="9600" b="1" dirty="0" smtClean="0"/>
              <a:t>O                </a:t>
            </a:r>
            <a:r>
              <a:rPr lang="ru-RU" sz="9600" b="1" dirty="0" smtClean="0"/>
              <a:t>     </a:t>
            </a:r>
            <a:r>
              <a:rPr lang="en-US" sz="9600" b="1" dirty="0" smtClean="0"/>
              <a:t>O</a:t>
            </a:r>
            <a:r>
              <a:rPr lang="en-US" sz="3900" b="1" dirty="0" smtClean="0"/>
              <a:t>2</a:t>
            </a:r>
            <a:r>
              <a:rPr lang="en-US" sz="9600" b="1" dirty="0" smtClean="0"/>
              <a:t>          </a:t>
            </a:r>
          </a:p>
          <a:p>
            <a:pPr>
              <a:buNone/>
            </a:pPr>
            <a:r>
              <a:rPr lang="en-US" sz="9600" b="1" dirty="0"/>
              <a:t> </a:t>
            </a:r>
            <a:r>
              <a:rPr lang="en-US" sz="9600" b="1" dirty="0" smtClean="0"/>
              <a:t>        </a:t>
            </a:r>
          </a:p>
          <a:p>
            <a:pPr>
              <a:buNone/>
            </a:pPr>
            <a:r>
              <a:rPr lang="en-US" sz="9600" b="1" dirty="0"/>
              <a:t> </a:t>
            </a:r>
            <a:r>
              <a:rPr lang="en-US" sz="9600" b="1" dirty="0" smtClean="0"/>
              <a:t>           </a:t>
            </a:r>
            <a:endParaRPr lang="ru-RU" sz="9600" b="1" dirty="0" smtClean="0"/>
          </a:p>
          <a:p>
            <a:pPr>
              <a:buNone/>
            </a:pPr>
            <a:r>
              <a:rPr lang="en-US" sz="9600" b="1" dirty="0" err="1" smtClean="0"/>
              <a:t>NaCL</a:t>
            </a:r>
            <a:r>
              <a:rPr lang="en-US" sz="9600" b="1" dirty="0" smtClean="0"/>
              <a:t>   </a:t>
            </a:r>
          </a:p>
          <a:p>
            <a:pPr>
              <a:buNone/>
            </a:pPr>
            <a:r>
              <a:rPr lang="en-US" sz="9600" b="1" dirty="0" smtClean="0"/>
              <a:t> </a:t>
            </a:r>
            <a:endParaRPr lang="en-US" sz="9600" b="1" dirty="0"/>
          </a:p>
          <a:p>
            <a:pPr>
              <a:buNone/>
            </a:pPr>
            <a:r>
              <a:rPr lang="ru-RU" sz="9600" b="1" dirty="0" smtClean="0"/>
              <a:t>                             </a:t>
            </a:r>
            <a:r>
              <a:rPr lang="en-US" sz="9600" b="1" dirty="0" smtClean="0"/>
              <a:t>Fe     </a:t>
            </a:r>
          </a:p>
          <a:p>
            <a:pPr>
              <a:buNone/>
            </a:pPr>
            <a:endParaRPr lang="ru-RU" sz="9600" b="1" dirty="0"/>
          </a:p>
        </p:txBody>
      </p:sp>
      <p:pic>
        <p:nvPicPr>
          <p:cNvPr id="9" name="Picture 14" descr="oxigen_ws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2656"/>
            <a:ext cx="2592387" cy="2232248"/>
          </a:xfrm>
          <a:prstGeom prst="rect">
            <a:avLst/>
          </a:prstGeom>
          <a:noFill/>
        </p:spPr>
      </p:pic>
      <p:pic>
        <p:nvPicPr>
          <p:cNvPr id="10" name="Picture 69" descr="12851526674V94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924944"/>
            <a:ext cx="2304256" cy="21304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6" name="Picture 2" descr="C:\Users\Nadezhda\Desktop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548680"/>
            <a:ext cx="1944216" cy="1872208"/>
          </a:xfrm>
          <a:prstGeom prst="rect">
            <a:avLst/>
          </a:prstGeom>
          <a:noFill/>
        </p:spPr>
      </p:pic>
      <p:pic>
        <p:nvPicPr>
          <p:cNvPr id="1027" name="Picture 3" descr="C:\Users\Nadezhda\Desktop\сол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284984"/>
            <a:ext cx="2376264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15615" y="692697"/>
          <a:ext cx="7344816" cy="4896543"/>
        </p:xfrm>
        <a:graphic>
          <a:graphicData uri="http://schemas.openxmlformats.org/drawingml/2006/table">
            <a:tbl>
              <a:tblPr/>
              <a:tblGrid>
                <a:gridCol w="2448272"/>
                <a:gridCol w="2448272"/>
                <a:gridCol w="2448272"/>
              </a:tblGrid>
              <a:tr h="1632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 err="1">
                          <a:latin typeface="Times New Roman"/>
                          <a:ea typeface="Times New Roman"/>
                          <a:cs typeface="Times New Roman"/>
                        </a:rPr>
                        <a:t>NaCl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 err="1"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(OH)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632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>
                          <a:latin typeface="Times New Roman"/>
                          <a:ea typeface="Times New Roman"/>
                          <a:cs typeface="Times New Roman"/>
                        </a:rPr>
                        <a:t>CO</a:t>
                      </a:r>
                      <a:r>
                        <a:rPr lang="ru-RU" sz="36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en-US" sz="3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NH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632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>
                          <a:latin typeface="Times New Roman"/>
                          <a:ea typeface="Times New Roman"/>
                          <a:cs typeface="Times New Roman"/>
                        </a:rPr>
                        <a:t>Cl</a:t>
                      </a:r>
                      <a:r>
                        <a:rPr lang="ru-RU" sz="36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ru-RU" sz="36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NaOH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15615" y="692697"/>
          <a:ext cx="7344816" cy="4896543"/>
        </p:xfrm>
        <a:graphic>
          <a:graphicData uri="http://schemas.openxmlformats.org/drawingml/2006/table">
            <a:tbl>
              <a:tblPr/>
              <a:tblGrid>
                <a:gridCol w="2448272"/>
                <a:gridCol w="2448272"/>
                <a:gridCol w="2448272"/>
              </a:tblGrid>
              <a:tr h="1632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 err="1">
                          <a:latin typeface="Times New Roman"/>
                          <a:ea typeface="Times New Roman"/>
                          <a:cs typeface="Times New Roman"/>
                        </a:rPr>
                        <a:t>NaCl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 err="1">
                          <a:latin typeface="Times New Roman"/>
                          <a:ea typeface="Times New Roman"/>
                          <a:cs typeface="Times New Roman"/>
                        </a:rPr>
                        <a:t>Mg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(OH)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632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CO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K</a:t>
                      </a:r>
                      <a:r>
                        <a:rPr lang="en-US" sz="3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NH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632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Cl</a:t>
                      </a:r>
                      <a:r>
                        <a:rPr lang="ru-RU" sz="3600" b="1" baseline="-25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ru-RU" sz="3600" b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3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540"/>
                        </a:spcAft>
                      </a:pPr>
                      <a:r>
                        <a:rPr lang="ru-RU" sz="3600" b="1" dirty="0">
                          <a:latin typeface="Times New Roman"/>
                          <a:ea typeface="Times New Roman"/>
                          <a:cs typeface="Times New Roman"/>
                        </a:rPr>
                        <a:t>NaOH</a:t>
                      </a:r>
                      <a:endParaRPr lang="ru-RU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115616" y="692696"/>
            <a:ext cx="7344816" cy="48245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ОТВЕТЫ  НА  ТЕСТ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8000" b="1" dirty="0" smtClean="0"/>
              <a:t>1 –</a:t>
            </a:r>
            <a:r>
              <a:rPr lang="ru-RU" sz="9000" b="1" dirty="0" smtClean="0">
                <a:solidFill>
                  <a:srgbClr val="FF0000"/>
                </a:solidFill>
              </a:rPr>
              <a:t>г </a:t>
            </a:r>
            <a:r>
              <a:rPr lang="ru-RU" sz="9000" b="1" dirty="0" smtClean="0"/>
              <a:t> </a:t>
            </a:r>
            <a:r>
              <a:rPr lang="ru-RU" sz="8000" b="1" dirty="0" smtClean="0"/>
              <a:t>                  5 – </a:t>
            </a:r>
            <a:r>
              <a:rPr lang="ru-RU" sz="8000" b="1" dirty="0" smtClean="0">
                <a:solidFill>
                  <a:srgbClr val="FF0000"/>
                </a:solidFill>
              </a:rPr>
              <a:t>в</a:t>
            </a:r>
            <a:endParaRPr lang="ru-RU" sz="9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8000" b="1" dirty="0" smtClean="0"/>
              <a:t>2 –</a:t>
            </a:r>
            <a:r>
              <a:rPr lang="ru-RU" sz="8000" b="1" dirty="0" smtClean="0">
                <a:solidFill>
                  <a:srgbClr val="FF0000"/>
                </a:solidFill>
              </a:rPr>
              <a:t>б</a:t>
            </a:r>
            <a:r>
              <a:rPr lang="ru-RU" sz="9000" b="1" dirty="0" smtClean="0">
                <a:solidFill>
                  <a:srgbClr val="FF0000"/>
                </a:solidFill>
              </a:rPr>
              <a:t> </a:t>
            </a:r>
            <a:r>
              <a:rPr lang="ru-RU" sz="9000" b="1" dirty="0" smtClean="0"/>
              <a:t> </a:t>
            </a:r>
            <a:r>
              <a:rPr lang="ru-RU" sz="8000" b="1" dirty="0" smtClean="0"/>
              <a:t>                  6– </a:t>
            </a:r>
            <a:r>
              <a:rPr lang="ru-RU" sz="9000" b="1" dirty="0" smtClean="0">
                <a:solidFill>
                  <a:srgbClr val="FF0000"/>
                </a:solidFill>
              </a:rPr>
              <a:t>а</a:t>
            </a:r>
          </a:p>
          <a:p>
            <a:pPr>
              <a:buNone/>
            </a:pPr>
            <a:r>
              <a:rPr lang="ru-RU" sz="8000" b="1" dirty="0" smtClean="0"/>
              <a:t>3 – </a:t>
            </a:r>
            <a:r>
              <a:rPr lang="ru-RU" sz="9000" b="1" dirty="0" smtClean="0">
                <a:solidFill>
                  <a:srgbClr val="FF0000"/>
                </a:solidFill>
              </a:rPr>
              <a:t>в  </a:t>
            </a:r>
            <a:r>
              <a:rPr lang="ru-RU" sz="8000" b="1" dirty="0" smtClean="0"/>
              <a:t>                 7 – </a:t>
            </a:r>
            <a:r>
              <a:rPr lang="ru-RU" sz="8000" b="1" dirty="0" smtClean="0">
                <a:solidFill>
                  <a:srgbClr val="FF0000"/>
                </a:solidFill>
              </a:rPr>
              <a:t>г</a:t>
            </a:r>
            <a:r>
              <a:rPr lang="ru-RU" sz="5400" dirty="0" smtClean="0">
                <a:solidFill>
                  <a:srgbClr val="FF0000"/>
                </a:solidFill>
              </a:rPr>
              <a:t>  </a:t>
            </a:r>
            <a:r>
              <a:rPr lang="ru-RU" sz="5400" dirty="0" smtClean="0"/>
              <a:t>             </a:t>
            </a:r>
            <a:endParaRPr lang="ru-RU" sz="9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8000" b="1" dirty="0" smtClean="0"/>
              <a:t> 4 –</a:t>
            </a:r>
            <a:r>
              <a:rPr lang="ru-RU" sz="8000" b="1" dirty="0" smtClean="0">
                <a:solidFill>
                  <a:srgbClr val="FF0000"/>
                </a:solidFill>
              </a:rPr>
              <a:t>а</a:t>
            </a:r>
            <a:r>
              <a:rPr lang="ru-RU" sz="9000" b="1" dirty="0" smtClean="0">
                <a:solidFill>
                  <a:srgbClr val="FF0000"/>
                </a:solidFill>
              </a:rPr>
              <a:t>  </a:t>
            </a:r>
            <a:r>
              <a:rPr lang="ru-RU" sz="8000" b="1" dirty="0" smtClean="0">
                <a:solidFill>
                  <a:srgbClr val="FF0000"/>
                </a:solidFill>
              </a:rPr>
              <a:t> </a:t>
            </a:r>
            <a:r>
              <a:rPr lang="ru-RU" sz="8000" b="1" dirty="0" smtClean="0"/>
              <a:t>                8– </a:t>
            </a:r>
            <a:r>
              <a:rPr lang="ru-RU" sz="8000" b="1" dirty="0" smtClean="0">
                <a:solidFill>
                  <a:srgbClr val="FF0000"/>
                </a:solidFill>
              </a:rPr>
              <a:t>а</a:t>
            </a:r>
            <a:endParaRPr lang="ru-RU" sz="9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8000" b="1" dirty="0" smtClean="0"/>
              <a:t> </a:t>
            </a:r>
            <a:endParaRPr lang="ru-RU" sz="80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i="1" u="sng" dirty="0" smtClean="0"/>
          </a:p>
          <a:p>
            <a:pPr>
              <a:buNone/>
            </a:pPr>
            <a:endParaRPr lang="ru-RU" b="1" i="1" u="sng" dirty="0" smtClean="0"/>
          </a:p>
          <a:p>
            <a:pPr>
              <a:buNone/>
            </a:pPr>
            <a:r>
              <a:rPr lang="ru-RU" sz="5000" b="1" i="1" u="sng" dirty="0" smtClean="0">
                <a:latin typeface="Times New Roman" pitchFamily="18" charset="0"/>
                <a:cs typeface="Times New Roman" pitchFamily="18" charset="0"/>
              </a:rPr>
              <a:t>КРИТЕРИЙ  ОЦЕНИВАНИЯ</a:t>
            </a: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 “5″ – 7- 8 правильных ответов;</a:t>
            </a: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 “4″ – 5 – 6 правильных ответов;</a:t>
            </a: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 “3″ </a:t>
            </a:r>
            <a:r>
              <a:rPr lang="ru-RU" sz="5000" b="1" i="1" smtClean="0">
                <a:latin typeface="Times New Roman" pitchFamily="18" charset="0"/>
                <a:cs typeface="Times New Roman" pitchFamily="18" charset="0"/>
              </a:rPr>
              <a:t>– 3 </a:t>
            </a: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– 4 правильных ответов;</a:t>
            </a: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0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“2″ – 2 и меньше правильных ответов.</a:t>
            </a:r>
            <a:endParaRPr lang="ru-RU" sz="5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§42, с.146-149, упр1-4, с.152</a:t>
            </a:r>
          </a:p>
          <a:p>
            <a:pPr>
              <a:buNone/>
            </a:pP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Творческое задание:</a:t>
            </a:r>
          </a:p>
          <a:p>
            <a:pPr>
              <a:buNone/>
            </a:pPr>
            <a:r>
              <a:rPr lang="ru-RU" sz="4800" b="1" dirty="0" smtClean="0"/>
              <a:t>«Выращивание кристаллов»</a:t>
            </a: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971550" y="404813"/>
            <a:ext cx="79930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ru-RU" sz="6000" b="1">
                <a:solidFill>
                  <a:schemeClr val="tx2"/>
                </a:solidFill>
                <a:latin typeface="Garamond" pitchFamily="18" charset="0"/>
              </a:rPr>
              <a:t>Состояние вещества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527175" y="21526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13328" name="Picture 16" descr="img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8353425" cy="4178300"/>
          </a:xfrm>
          <a:prstGeom prst="rect">
            <a:avLst/>
          </a:prstGeom>
          <a:noFill/>
          <a:ln w="9525" algn="ctr">
            <a:solidFill>
              <a:srgbClr val="CC9900"/>
            </a:solidFill>
            <a:miter lim="800000"/>
            <a:headEnd/>
            <a:tailEnd/>
          </a:ln>
          <a:effectLst/>
        </p:spPr>
      </p:pic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755650" y="5084763"/>
            <a:ext cx="2284413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Газообразное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3851275" y="5084763"/>
            <a:ext cx="1349375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Жидкое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6732588" y="5084763"/>
            <a:ext cx="1462087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/>
              <a:t>Твердое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Группа 16"/>
          <p:cNvGrpSpPr>
            <a:grpSpLocks/>
          </p:cNvGrpSpPr>
          <p:nvPr/>
        </p:nvGrpSpPr>
        <p:grpSpPr bwMode="auto">
          <a:xfrm>
            <a:off x="74" y="548744"/>
            <a:ext cx="8172326" cy="5328528"/>
            <a:chOff x="-2136" y="-1184"/>
            <a:chExt cx="44141" cy="12518"/>
          </a:xfrm>
        </p:grpSpPr>
        <p:sp>
          <p:nvSpPr>
            <p:cNvPr id="3" name="Прямоугольник 3"/>
            <p:cNvSpPr>
              <a:spLocks noChangeArrowheads="1"/>
            </p:cNvSpPr>
            <p:nvPr/>
          </p:nvSpPr>
          <p:spPr bwMode="auto">
            <a:xfrm>
              <a:off x="12192" y="-1184"/>
              <a:ext cx="16954" cy="3552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Состояние вещества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" name="AutoShape 5"/>
            <p:cNvCxnSpPr>
              <a:cxnSpLocks noChangeShapeType="1"/>
            </p:cNvCxnSpPr>
            <p:nvPr/>
          </p:nvCxnSpPr>
          <p:spPr bwMode="auto">
            <a:xfrm flipH="1">
              <a:off x="12057" y="2368"/>
              <a:ext cx="5056" cy="28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6" name="AutoShape 6"/>
            <p:cNvCxnSpPr>
              <a:cxnSpLocks noChangeShapeType="1"/>
            </p:cNvCxnSpPr>
            <p:nvPr/>
          </p:nvCxnSpPr>
          <p:spPr bwMode="auto">
            <a:xfrm>
              <a:off x="26059" y="2707"/>
              <a:ext cx="6612" cy="16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9" name="Прямая со стрелкой 9"/>
            <p:cNvCxnSpPr>
              <a:cxnSpLocks noChangeShapeType="1"/>
            </p:cNvCxnSpPr>
            <p:nvPr/>
          </p:nvCxnSpPr>
          <p:spPr bwMode="auto">
            <a:xfrm flipH="1">
              <a:off x="32671" y="6428"/>
              <a:ext cx="2501" cy="16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" name="Прямоугольник 4"/>
            <p:cNvSpPr>
              <a:spLocks noChangeArrowheads="1"/>
            </p:cNvSpPr>
            <p:nvPr/>
          </p:nvSpPr>
          <p:spPr bwMode="auto">
            <a:xfrm>
              <a:off x="-2136" y="5413"/>
              <a:ext cx="19250" cy="2707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Газообразное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Прямоугольник 5"/>
            <p:cNvSpPr>
              <a:spLocks noChangeArrowheads="1"/>
            </p:cNvSpPr>
            <p:nvPr/>
          </p:nvSpPr>
          <p:spPr bwMode="auto">
            <a:xfrm>
              <a:off x="16335" y="5244"/>
              <a:ext cx="13613" cy="2707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Жидкое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Прямоугольник 10"/>
            <p:cNvSpPr>
              <a:spLocks noChangeArrowheads="1"/>
            </p:cNvSpPr>
            <p:nvPr/>
          </p:nvSpPr>
          <p:spPr bwMode="auto">
            <a:xfrm>
              <a:off x="28575" y="5075"/>
              <a:ext cx="13430" cy="1878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Твердое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Прямая со стрелкой 11"/>
            <p:cNvCxnSpPr>
              <a:cxnSpLocks noChangeShapeType="1"/>
            </p:cNvCxnSpPr>
            <p:nvPr/>
          </p:nvCxnSpPr>
          <p:spPr bwMode="auto">
            <a:xfrm>
              <a:off x="36480" y="6572"/>
              <a:ext cx="1239" cy="171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" name="Прямоугольник 12"/>
            <p:cNvSpPr>
              <a:spLocks noChangeArrowheads="1"/>
            </p:cNvSpPr>
            <p:nvPr/>
          </p:nvSpPr>
          <p:spPr bwMode="auto">
            <a:xfrm>
              <a:off x="28575" y="8382"/>
              <a:ext cx="13430" cy="2952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….	    …..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3" name="AutoShape 5"/>
          <p:cNvCxnSpPr>
            <a:cxnSpLocks noChangeShapeType="1"/>
          </p:cNvCxnSpPr>
          <p:nvPr/>
        </p:nvCxnSpPr>
        <p:spPr bwMode="auto">
          <a:xfrm>
            <a:off x="4462751" y="2218655"/>
            <a:ext cx="17588" cy="9730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052736"/>
            <a:ext cx="83884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u="sng" dirty="0">
                <a:latin typeface="Times New Roman" pitchFamily="18" charset="0"/>
                <a:cs typeface="Times New Roman" pitchFamily="18" charset="0"/>
              </a:rPr>
              <a:t>Проблемный вопрос</a:t>
            </a:r>
            <a:r>
              <a:rPr lang="ru-RU" sz="5400" b="1" i="1" dirty="0">
                <a:latin typeface="Times New Roman" pitchFamily="18" charset="0"/>
                <a:cs typeface="Times New Roman" pitchFamily="18" charset="0"/>
              </a:rPr>
              <a:t>: от чего зависит агрегатное 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состояние </a:t>
            </a:r>
            <a:r>
              <a:rPr lang="ru-RU" sz="5400" b="1" i="1" dirty="0">
                <a:latin typeface="Times New Roman" pitchFamily="18" charset="0"/>
                <a:cs typeface="Times New Roman" pitchFamily="18" charset="0"/>
              </a:rPr>
              <a:t>веществ?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(от физических условий в которых находится вещество)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813" y="548680"/>
            <a:ext cx="7623175" cy="504056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Тема  урока:</a:t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Кристаллические решетки</a:t>
            </a:r>
            <a:r>
              <a:rPr lang="ru-RU" sz="7200" b="1" dirty="0" smtClean="0">
                <a:solidFill>
                  <a:srgbClr val="FF0000"/>
                </a:solidFill>
              </a:rPr>
              <a:t/>
            </a:r>
            <a:br>
              <a:rPr lang="ru-RU" sz="72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урока:    </a:t>
            </a:r>
            <a:b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Сформировать понимание теоретических знаний о зависимости физических свойств веществ от их строения через овладение представлениями о типах кристаллических решеток.</a:t>
            </a: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>
            <a:grpSpLocks/>
          </p:cNvGrpSpPr>
          <p:nvPr/>
        </p:nvGrpSpPr>
        <p:grpSpPr bwMode="auto">
          <a:xfrm>
            <a:off x="251520" y="548680"/>
            <a:ext cx="8568995" cy="5328528"/>
            <a:chOff x="-2136" y="-1184"/>
            <a:chExt cx="46485" cy="12518"/>
          </a:xfrm>
        </p:grpSpPr>
        <p:sp>
          <p:nvSpPr>
            <p:cNvPr id="3" name="Прямоугольник 3"/>
            <p:cNvSpPr>
              <a:spLocks noChangeArrowheads="1"/>
            </p:cNvSpPr>
            <p:nvPr/>
          </p:nvSpPr>
          <p:spPr bwMode="auto">
            <a:xfrm>
              <a:off x="12192" y="-1184"/>
              <a:ext cx="16954" cy="3552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Состояние вещества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" name="AutoShape 5"/>
            <p:cNvCxnSpPr>
              <a:cxnSpLocks noChangeShapeType="1"/>
            </p:cNvCxnSpPr>
            <p:nvPr/>
          </p:nvCxnSpPr>
          <p:spPr bwMode="auto">
            <a:xfrm flipH="1">
              <a:off x="12057" y="2368"/>
              <a:ext cx="5056" cy="287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6" name="AutoShape 6"/>
            <p:cNvCxnSpPr>
              <a:cxnSpLocks noChangeShapeType="1"/>
            </p:cNvCxnSpPr>
            <p:nvPr/>
          </p:nvCxnSpPr>
          <p:spPr bwMode="auto">
            <a:xfrm>
              <a:off x="26059" y="2707"/>
              <a:ext cx="6612" cy="169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9" name="Прямая со стрелкой 9"/>
            <p:cNvCxnSpPr>
              <a:cxnSpLocks noChangeShapeType="1"/>
            </p:cNvCxnSpPr>
            <p:nvPr/>
          </p:nvCxnSpPr>
          <p:spPr bwMode="auto">
            <a:xfrm flipH="1">
              <a:off x="24427" y="6428"/>
              <a:ext cx="10745" cy="270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4" name="Прямоугольник 4"/>
            <p:cNvSpPr>
              <a:spLocks noChangeArrowheads="1"/>
            </p:cNvSpPr>
            <p:nvPr/>
          </p:nvSpPr>
          <p:spPr bwMode="auto">
            <a:xfrm>
              <a:off x="-2136" y="5413"/>
              <a:ext cx="19250" cy="2707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Газообразное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Прямоугольник 5"/>
            <p:cNvSpPr>
              <a:spLocks noChangeArrowheads="1"/>
            </p:cNvSpPr>
            <p:nvPr/>
          </p:nvSpPr>
          <p:spPr bwMode="auto">
            <a:xfrm>
              <a:off x="16335" y="5244"/>
              <a:ext cx="12779" cy="2199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Жидкое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Прямоугольник 10"/>
            <p:cNvSpPr>
              <a:spLocks noChangeArrowheads="1"/>
            </p:cNvSpPr>
            <p:nvPr/>
          </p:nvSpPr>
          <p:spPr bwMode="auto">
            <a:xfrm>
              <a:off x="28575" y="5075"/>
              <a:ext cx="13430" cy="1878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Твердое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Прямая со стрелкой 11"/>
            <p:cNvCxnSpPr>
              <a:cxnSpLocks noChangeShapeType="1"/>
            </p:cNvCxnSpPr>
            <p:nvPr/>
          </p:nvCxnSpPr>
          <p:spPr bwMode="auto">
            <a:xfrm>
              <a:off x="36480" y="6572"/>
              <a:ext cx="2400" cy="273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2" name="Прямоугольник 12"/>
            <p:cNvSpPr>
              <a:spLocks noChangeArrowheads="1"/>
            </p:cNvSpPr>
            <p:nvPr/>
          </p:nvSpPr>
          <p:spPr bwMode="auto">
            <a:xfrm>
              <a:off x="18177" y="9304"/>
              <a:ext cx="26172" cy="2030"/>
            </a:xfrm>
            <a:prstGeom prst="rect">
              <a:avLst/>
            </a:prstGeom>
            <a:solidFill>
              <a:srgbClr val="FFFFFF"/>
            </a:solidFill>
            <a:ln w="25400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Аморфное       Кристаллическое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	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3" name="AutoShape 5"/>
          <p:cNvCxnSpPr>
            <a:cxnSpLocks noChangeShapeType="1"/>
          </p:cNvCxnSpPr>
          <p:nvPr/>
        </p:nvCxnSpPr>
        <p:spPr bwMode="auto">
          <a:xfrm>
            <a:off x="4462751" y="2218655"/>
            <a:ext cx="17588" cy="9730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02234"/>
          </a:xfrm>
          <a:noFill/>
          <a:ln/>
        </p:spPr>
        <p:txBody>
          <a:bodyPr anchor="ctr">
            <a:normAutofit fontScale="90000"/>
          </a:bodyPr>
          <a:lstStyle/>
          <a:p>
            <a:pPr algn="l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Аморфные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вещества -не имеют четкой температуры плавления. При нагревании размягчаются и переходят в текучее состояние.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pic>
        <p:nvPicPr>
          <p:cNvPr id="3081" name="Picture 9" descr="4-73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348880"/>
            <a:ext cx="1944613" cy="1440161"/>
          </a:xfrm>
          <a:prstGeom prst="rect">
            <a:avLst/>
          </a:prstGeom>
          <a:noFill/>
        </p:spPr>
      </p:pic>
      <p:pic>
        <p:nvPicPr>
          <p:cNvPr id="3082" name="Picture 10" descr="vos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1872580" cy="1296144"/>
          </a:xfrm>
          <a:prstGeom prst="rect">
            <a:avLst/>
          </a:prstGeom>
          <a:noFill/>
        </p:spPr>
      </p:pic>
      <p:pic>
        <p:nvPicPr>
          <p:cNvPr id="3083" name="Picture 11" descr="447448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772816"/>
            <a:ext cx="1619448" cy="1296143"/>
          </a:xfrm>
          <a:prstGeom prst="rect">
            <a:avLst/>
          </a:prstGeom>
          <a:noFill/>
        </p:spPr>
      </p:pic>
      <p:pic>
        <p:nvPicPr>
          <p:cNvPr id="3084" name="Picture 12" descr="_mg_263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429000"/>
            <a:ext cx="2305050" cy="1008112"/>
          </a:xfrm>
          <a:prstGeom prst="rect">
            <a:avLst/>
          </a:prstGeom>
          <a:noFill/>
        </p:spPr>
      </p:pic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457200" y="1268413"/>
            <a:ext cx="850741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543300" lvl="7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ru-RU" sz="2800" b="1" dirty="0"/>
          </a:p>
        </p:txBody>
      </p:sp>
      <p:pic>
        <p:nvPicPr>
          <p:cNvPr id="3087" name="Picture 15" descr="marki-polietilen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916832"/>
            <a:ext cx="1943100" cy="144016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95536" y="4398496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Кристаллические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вещества - имеют правильное </a:t>
            </a:r>
            <a:r>
              <a:rPr lang="ru-RU" sz="3200" b="1" dirty="0" smtClean="0"/>
              <a:t>расположение частиц в узлах кристаллической решетки.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>
              <a:buNone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Проблемные вопросы</a:t>
            </a:r>
            <a:endParaRPr lang="en-US" sz="3600" b="1" i="1" dirty="0">
              <a:solidFill>
                <a:srgbClr val="444444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Как объяснить существование твёрдых веществ со столь различными свойствами</a:t>
            </a:r>
          </a:p>
          <a:p>
            <a:pPr>
              <a:buNone/>
            </a:pPr>
            <a:r>
              <a:rPr lang="ru-RU" b="1" i="1" dirty="0" smtClean="0">
                <a:solidFill>
                  <a:srgbClr val="444444"/>
                </a:solidFill>
                <a:latin typeface="Georgia" pitchFamily="18" charset="0"/>
                <a:cs typeface="Times New Roman" pitchFamily="18" charset="0"/>
              </a:rPr>
              <a:t>2.</a:t>
            </a:r>
            <a:r>
              <a:rPr lang="ru-RU" b="1" i="1" dirty="0">
                <a:latin typeface="Georgia" pitchFamily="18" charset="0"/>
              </a:rPr>
              <a:t> Почему кристаллические вещества при ударе раскалываются в определённых плоскостях, а аморфные вещества этим свойством не обладают?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608</Words>
  <Application>Microsoft Office PowerPoint</Application>
  <PresentationFormat>Экран (4:3)</PresentationFormat>
  <Paragraphs>177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Тема  урока: Кристаллические решетки Цель урока:      Сформировать понимание теоретических знаний о зависимости физических свойств веществ от их строения через овладение представлениями о типах кристаллических решеток. </vt:lpstr>
      <vt:lpstr>Слайд 7</vt:lpstr>
      <vt:lpstr>Аморфные вещества -не имеют четкой температуры плавления. При нагревании размягчаются и переходят в текучее состояние.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ПОЛОЖЕНИЕ ЭЛЕМЕНТОВ В ПЕРИОДИЧЕСКОЙ СИСТЕМЕ Д.И. МЕНДЕЛЕЕВА И ТИПЫ КРИСТАЛЛИЧЕСКИХ РЕШЕТОК ПРОСТЫХ ВЕЩЕСТВ</vt:lpstr>
      <vt:lpstr>Слайд 21</vt:lpstr>
      <vt:lpstr>Слайд 22</vt:lpstr>
      <vt:lpstr>Слайд 23</vt:lpstr>
      <vt:lpstr>ОТВЕТЫ  НА  ТЕСТ</vt:lpstr>
      <vt:lpstr>Домашнее задание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Кристаллические решетки</dc:title>
  <dc:creator>Nadezhda</dc:creator>
  <cp:lastModifiedBy>Nadezhda</cp:lastModifiedBy>
  <cp:revision>37</cp:revision>
  <dcterms:created xsi:type="dcterms:W3CDTF">2015-04-08T10:16:45Z</dcterms:created>
  <dcterms:modified xsi:type="dcterms:W3CDTF">2016-11-08T17:37:11Z</dcterms:modified>
</cp:coreProperties>
</file>